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0" r:id="rId6"/>
    <p:sldId id="271" r:id="rId7"/>
    <p:sldId id="272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0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7.6090922664874897E-2"/>
          <c:y val="0.13697764622342581"/>
          <c:w val="0.90761289509784671"/>
          <c:h val="0.5136952831317176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Муниципальные образования, соблюдающие установленные нормативы (≤100% (50%))</c:v>
                </c:pt>
              </c:strCache>
            </c:strRef>
          </c:tx>
          <c:dLbls>
            <c:txPr>
              <a:bodyPr rot="-4440000"/>
              <a:lstStyle/>
              <a:p>
                <a:pPr>
                  <a:defRPr sz="800" b="1"/>
                </a:pPr>
                <a:endParaRPr lang="ru-RU"/>
              </a:p>
            </c:txPr>
            <c:showVal val="1"/>
          </c:dLbls>
          <c:cat>
            <c:strRef>
              <c:f>Лист1!$A$2:$A$31</c:f>
              <c:strCache>
                <c:ptCount val="30"/>
                <c:pt idx="0">
                  <c:v> г. Волгореченск</c:v>
                </c:pt>
                <c:pt idx="1">
                  <c:v> Островский</c:v>
                </c:pt>
                <c:pt idx="2">
                  <c:v> Пыщугский</c:v>
                </c:pt>
                <c:pt idx="3">
                  <c:v> Парфеньевский </c:v>
                </c:pt>
                <c:pt idx="4">
                  <c:v> г. Шарья</c:v>
                </c:pt>
                <c:pt idx="5">
                  <c:v> Чухломский</c:v>
                </c:pt>
                <c:pt idx="6">
                  <c:v> Октябрьский</c:v>
                </c:pt>
                <c:pt idx="7">
                  <c:v> Кадыйский </c:v>
                </c:pt>
                <c:pt idx="8">
                  <c:v> Макарьевский</c:v>
                </c:pt>
                <c:pt idx="9">
                  <c:v> Солигаличский </c:v>
                </c:pt>
                <c:pt idx="10">
                  <c:v> Поназыревский</c:v>
                </c:pt>
                <c:pt idx="11">
                  <c:v> Кологривский</c:v>
                </c:pt>
                <c:pt idx="12">
                  <c:v> г. Кострома </c:v>
                </c:pt>
                <c:pt idx="13">
                  <c:v> Мантуровский</c:v>
                </c:pt>
                <c:pt idx="14">
                  <c:v> Шарьинский</c:v>
                </c:pt>
                <c:pt idx="15">
                  <c:v> Вохомский </c:v>
                </c:pt>
                <c:pt idx="16">
                  <c:v> Антроповский </c:v>
                </c:pt>
                <c:pt idx="17">
                  <c:v> Костромской</c:v>
                </c:pt>
                <c:pt idx="18">
                  <c:v> Павинский</c:v>
                </c:pt>
                <c:pt idx="19">
                  <c:v> г. Буй</c:v>
                </c:pt>
                <c:pt idx="20">
                  <c:v> г. Нерехта и Нерехтский р-н</c:v>
                </c:pt>
                <c:pt idx="21">
                  <c:v> Красносельский</c:v>
                </c:pt>
                <c:pt idx="22">
                  <c:v> Судиславский</c:v>
                </c:pt>
                <c:pt idx="23">
                  <c:v> г. Галич </c:v>
                </c:pt>
                <c:pt idx="24">
                  <c:v> Межевской</c:v>
                </c:pt>
                <c:pt idx="25">
                  <c:v> г. Нея и Нейский р-н</c:v>
                </c:pt>
                <c:pt idx="26">
                  <c:v> Галичский </c:v>
                </c:pt>
                <c:pt idx="27">
                  <c:v> г. Мантурово</c:v>
                </c:pt>
                <c:pt idx="28">
                  <c:v> Сусанинский</c:v>
                </c:pt>
                <c:pt idx="29">
                  <c:v> Буйский</c:v>
                </c:pt>
              </c:strCache>
            </c:strRef>
          </c:cat>
          <c:val>
            <c:numRef>
              <c:f>Лист1!$B$2:$B$31</c:f>
              <c:numCache>
                <c:formatCode>#,##0.0;[Red]\-#,##0.0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2.6</c:v>
                </c:pt>
                <c:pt idx="3">
                  <c:v>4.5999999999999996</c:v>
                </c:pt>
                <c:pt idx="4">
                  <c:v>10.200000000000001</c:v>
                </c:pt>
                <c:pt idx="5">
                  <c:v>13.2</c:v>
                </c:pt>
                <c:pt idx="6">
                  <c:v>18.7</c:v>
                </c:pt>
                <c:pt idx="7">
                  <c:v>30.8</c:v>
                </c:pt>
                <c:pt idx="8">
                  <c:v>31.7</c:v>
                </c:pt>
                <c:pt idx="9">
                  <c:v>37.9</c:v>
                </c:pt>
                <c:pt idx="10">
                  <c:v>43.3</c:v>
                </c:pt>
                <c:pt idx="11">
                  <c:v>44.9</c:v>
                </c:pt>
                <c:pt idx="12">
                  <c:v>47.9</c:v>
                </c:pt>
                <c:pt idx="13">
                  <c:v>56.4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Муниципальные образования, не соблюдающие установленные нормативы (&gt;100% (50%))</c:v>
                </c:pt>
              </c:strCache>
            </c:strRef>
          </c:tx>
          <c:dLbls>
            <c:txPr>
              <a:bodyPr rot="-4440000"/>
              <a:lstStyle/>
              <a:p>
                <a:pPr>
                  <a:defRPr sz="800" b="1"/>
                </a:pPr>
                <a:endParaRPr lang="ru-RU"/>
              </a:p>
            </c:txPr>
            <c:showVal val="1"/>
          </c:dLbls>
          <c:cat>
            <c:strRef>
              <c:f>Лист1!$A$2:$A$31</c:f>
              <c:strCache>
                <c:ptCount val="30"/>
                <c:pt idx="0">
                  <c:v> г. Волгореченск</c:v>
                </c:pt>
                <c:pt idx="1">
                  <c:v> Островский</c:v>
                </c:pt>
                <c:pt idx="2">
                  <c:v> Пыщугский</c:v>
                </c:pt>
                <c:pt idx="3">
                  <c:v> Парфеньевский </c:v>
                </c:pt>
                <c:pt idx="4">
                  <c:v> г. Шарья</c:v>
                </c:pt>
                <c:pt idx="5">
                  <c:v> Чухломский</c:v>
                </c:pt>
                <c:pt idx="6">
                  <c:v> Октябрьский</c:v>
                </c:pt>
                <c:pt idx="7">
                  <c:v> Кадыйский </c:v>
                </c:pt>
                <c:pt idx="8">
                  <c:v> Макарьевский</c:v>
                </c:pt>
                <c:pt idx="9">
                  <c:v> Солигаличский </c:v>
                </c:pt>
                <c:pt idx="10">
                  <c:v> Поназыревский</c:v>
                </c:pt>
                <c:pt idx="11">
                  <c:v> Кологривский</c:v>
                </c:pt>
                <c:pt idx="12">
                  <c:v> г. Кострома </c:v>
                </c:pt>
                <c:pt idx="13">
                  <c:v> Мантуровский</c:v>
                </c:pt>
                <c:pt idx="14">
                  <c:v> Шарьинский</c:v>
                </c:pt>
                <c:pt idx="15">
                  <c:v> Вохомский </c:v>
                </c:pt>
                <c:pt idx="16">
                  <c:v> Антроповский </c:v>
                </c:pt>
                <c:pt idx="17">
                  <c:v> Костромской</c:v>
                </c:pt>
                <c:pt idx="18">
                  <c:v> Павинский</c:v>
                </c:pt>
                <c:pt idx="19">
                  <c:v> г. Буй</c:v>
                </c:pt>
                <c:pt idx="20">
                  <c:v> г. Нерехта и Нерехтский р-н</c:v>
                </c:pt>
                <c:pt idx="21">
                  <c:v> Красносельский</c:v>
                </c:pt>
                <c:pt idx="22">
                  <c:v> Судиславский</c:v>
                </c:pt>
                <c:pt idx="23">
                  <c:v> г. Галич </c:v>
                </c:pt>
                <c:pt idx="24">
                  <c:v> Межевской</c:v>
                </c:pt>
                <c:pt idx="25">
                  <c:v> г. Нея и Нейский р-н</c:v>
                </c:pt>
                <c:pt idx="26">
                  <c:v> Галичский </c:v>
                </c:pt>
                <c:pt idx="27">
                  <c:v> г. Мантурово</c:v>
                </c:pt>
                <c:pt idx="28">
                  <c:v> Сусанинский</c:v>
                </c:pt>
                <c:pt idx="29">
                  <c:v> Буйский</c:v>
                </c:pt>
              </c:strCache>
            </c:strRef>
          </c:cat>
          <c:val>
            <c:numRef>
              <c:f>Лист1!$C$2:$C$31</c:f>
              <c:numCache>
                <c:formatCode>General</c:formatCode>
                <c:ptCount val="30"/>
                <c:pt idx="14" formatCode="#,##0.0;[Red]\-#,##0.0">
                  <c:v>53.8</c:v>
                </c:pt>
                <c:pt idx="15" formatCode="#,##0.0;[Red]\-#,##0.0">
                  <c:v>57.1</c:v>
                </c:pt>
                <c:pt idx="16" formatCode="#,##0.0;[Red]\-#,##0.0">
                  <c:v>64.5</c:v>
                </c:pt>
                <c:pt idx="17" formatCode="#,##0.0;[Red]\-#,##0.0">
                  <c:v>105.2</c:v>
                </c:pt>
                <c:pt idx="18" formatCode="#,##0.0;[Red]\-#,##0.0">
                  <c:v>109.5</c:v>
                </c:pt>
                <c:pt idx="19" formatCode="#,##0.0;[Red]\-#,##0.0">
                  <c:v>113.4</c:v>
                </c:pt>
                <c:pt idx="20" formatCode="#,##0.0;[Red]\-#,##0.0">
                  <c:v>135.4</c:v>
                </c:pt>
                <c:pt idx="21" formatCode="#,##0.0;[Red]\-#,##0.0">
                  <c:v>150.9</c:v>
                </c:pt>
                <c:pt idx="22" formatCode="#,##0.0;[Red]\-#,##0.0">
                  <c:v>174.9</c:v>
                </c:pt>
                <c:pt idx="23" formatCode="#,##0.0;[Red]\-#,##0.0">
                  <c:v>197.6</c:v>
                </c:pt>
                <c:pt idx="24" formatCode="#,##0.0;[Red]\-#,##0.0">
                  <c:v>236.8</c:v>
                </c:pt>
                <c:pt idx="25" formatCode="#,##0.0;[Red]\-#,##0.0">
                  <c:v>279.60000000000002</c:v>
                </c:pt>
                <c:pt idx="26" formatCode="#,##0.0;[Red]\-#,##0.0">
                  <c:v>286.89999999999981</c:v>
                </c:pt>
                <c:pt idx="27" formatCode="#,##0.0;[Red]\-#,##0.0">
                  <c:v>330</c:v>
                </c:pt>
                <c:pt idx="28" formatCode="#,##0.0;[Red]\-#,##0.0">
                  <c:v>483.9</c:v>
                </c:pt>
                <c:pt idx="29" formatCode="#,##0.0;[Red]\-#,##0.0">
                  <c:v>698.5</c:v>
                </c:pt>
              </c:numCache>
            </c:numRef>
          </c:val>
        </c:ser>
        <c:gapWidth val="42"/>
        <c:overlap val="100"/>
        <c:axId val="41412864"/>
        <c:axId val="41099264"/>
      </c:barChart>
      <c:catAx>
        <c:axId val="41412864"/>
        <c:scaling>
          <c:orientation val="minMax"/>
        </c:scaling>
        <c:axPos val="b"/>
        <c:numFmt formatCode="General" sourceLinked="1"/>
        <c:tickLblPos val="nextTo"/>
        <c:txPr>
          <a:bodyPr rot="-3240000"/>
          <a:lstStyle/>
          <a:p>
            <a:pPr>
              <a:defRPr sz="1000"/>
            </a:pPr>
            <a:endParaRPr lang="ru-RU"/>
          </a:p>
        </c:txPr>
        <c:crossAx val="41099264"/>
        <c:crosses val="autoZero"/>
        <c:auto val="1"/>
        <c:lblAlgn val="ctr"/>
        <c:lblOffset val="100"/>
      </c:catAx>
      <c:valAx>
        <c:axId val="41099264"/>
        <c:scaling>
          <c:orientation val="minMax"/>
        </c:scaling>
        <c:axPos val="l"/>
        <c:majorGridlines/>
        <c:numFmt formatCode="#,##0.0;[Red]\-#,##0.0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141286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6.876942243623849E-3"/>
          <c:y val="1.6161503045234418E-2"/>
          <c:w val="0.98328317328779258"/>
          <c:h val="0.10559081958757202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5.8426654348292736E-2"/>
          <c:y val="0.14076412682756653"/>
          <c:w val="0.92527716341442934"/>
          <c:h val="0.5572942217781099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Муниципальные образования, соблюдающие установленные нормативы (≤10% (5%))</c:v>
                </c:pt>
              </c:strCache>
            </c:strRef>
          </c:tx>
          <c:dLbls>
            <c:txPr>
              <a:bodyPr rot="-4440000"/>
              <a:lstStyle/>
              <a:p>
                <a:pPr>
                  <a:defRPr sz="800" b="1"/>
                </a:pPr>
                <a:endParaRPr lang="ru-RU"/>
              </a:p>
            </c:txPr>
            <c:showVal val="1"/>
          </c:dLbls>
          <c:cat>
            <c:strRef>
              <c:f>Лист1!$A$2:$A$31</c:f>
              <c:strCache>
                <c:ptCount val="30"/>
                <c:pt idx="0">
                  <c:v> Буйский</c:v>
                </c:pt>
                <c:pt idx="1">
                  <c:v> г. Буй</c:v>
                </c:pt>
                <c:pt idx="2">
                  <c:v> г. Галич </c:v>
                </c:pt>
                <c:pt idx="3">
                  <c:v> г. Кострома</c:v>
                </c:pt>
                <c:pt idx="4">
                  <c:v> г. Мантурово</c:v>
                </c:pt>
                <c:pt idx="5">
                  <c:v> Вохомский</c:v>
                </c:pt>
                <c:pt idx="6">
                  <c:v> Галичский</c:v>
                </c:pt>
                <c:pt idx="7">
                  <c:v> Кадыйский </c:v>
                </c:pt>
                <c:pt idx="8">
                  <c:v> Макарьевский</c:v>
                </c:pt>
                <c:pt idx="9">
                  <c:v> г. Нея и Нейский р-н</c:v>
                </c:pt>
                <c:pt idx="10">
                  <c:v> Островский</c:v>
                </c:pt>
                <c:pt idx="11">
                  <c:v> Поназыревский</c:v>
                </c:pt>
                <c:pt idx="12">
                  <c:v> Пыщугский</c:v>
                </c:pt>
                <c:pt idx="13">
                  <c:v> Сусанинский</c:v>
                </c:pt>
                <c:pt idx="14">
                  <c:v> Шарьинскиq</c:v>
                </c:pt>
                <c:pt idx="15">
                  <c:v> г. Волгореченск</c:v>
                </c:pt>
                <c:pt idx="16">
                  <c:v> г. Шарья</c:v>
                </c:pt>
                <c:pt idx="17">
                  <c:v> Антроповский</c:v>
                </c:pt>
                <c:pt idx="18">
                  <c:v> Парфеньевский</c:v>
                </c:pt>
                <c:pt idx="19">
                  <c:v> Октябрьский</c:v>
                </c:pt>
                <c:pt idx="20">
                  <c:v> Солигаличский</c:v>
                </c:pt>
                <c:pt idx="21">
                  <c:v> Судиславский</c:v>
                </c:pt>
                <c:pt idx="22">
                  <c:v> Павинский</c:v>
                </c:pt>
                <c:pt idx="23">
                  <c:v> Кологривский</c:v>
                </c:pt>
                <c:pt idx="24">
                  <c:v> г. Нерехта и Нерехтский р-н</c:v>
                </c:pt>
                <c:pt idx="25">
                  <c:v> Межевской</c:v>
                </c:pt>
                <c:pt idx="26">
                  <c:v> Красносельский</c:v>
                </c:pt>
                <c:pt idx="27">
                  <c:v> Чухломский</c:v>
                </c:pt>
                <c:pt idx="28">
                  <c:v> Мантуровский</c:v>
                </c:pt>
                <c:pt idx="29">
                  <c:v> Костромской</c:v>
                </c:pt>
              </c:strCache>
            </c:strRef>
          </c:cat>
          <c:val>
            <c:numRef>
              <c:f>Лист1!$B$2:$B$31</c:f>
              <c:numCache>
                <c:formatCode>#,##0.00;[Red]\-#,##0.00</c:formatCode>
                <c:ptCount val="30"/>
                <c:pt idx="0">
                  <c:v>-0.35996644044629822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0.14585895713088223</c:v>
                </c:pt>
                <c:pt idx="16">
                  <c:v>0.28375217615159293</c:v>
                </c:pt>
                <c:pt idx="17">
                  <c:v>0.43368613903445918</c:v>
                </c:pt>
                <c:pt idx="18">
                  <c:v>0.48790400186372695</c:v>
                </c:pt>
                <c:pt idx="19">
                  <c:v>0.5081753708314416</c:v>
                </c:pt>
                <c:pt idx="20">
                  <c:v>0.66835663811112378</c:v>
                </c:pt>
                <c:pt idx="21">
                  <c:v>0.68422492106837762</c:v>
                </c:pt>
                <c:pt idx="22">
                  <c:v>1.182129837786452</c:v>
                </c:pt>
                <c:pt idx="23">
                  <c:v>1.7209508242808185</c:v>
                </c:pt>
                <c:pt idx="24">
                  <c:v>1.7458905088800818</c:v>
                </c:pt>
                <c:pt idx="25">
                  <c:v>2.3935521672008435</c:v>
                </c:pt>
                <c:pt idx="26">
                  <c:v>4.395945366687628</c:v>
                </c:pt>
                <c:pt idx="27">
                  <c:v>4.7273527544484812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Муниципальные образования, не соблюдающие установленные нормативы (&gt;10% (5%))</c:v>
                </c:pt>
              </c:strCache>
            </c:strRef>
          </c:tx>
          <c:dLbls>
            <c:txPr>
              <a:bodyPr rot="-4440000"/>
              <a:lstStyle/>
              <a:p>
                <a:pPr>
                  <a:defRPr sz="800" b="1"/>
                </a:pPr>
                <a:endParaRPr lang="ru-RU"/>
              </a:p>
            </c:txPr>
            <c:showVal val="1"/>
          </c:dLbls>
          <c:cat>
            <c:strRef>
              <c:f>Лист1!$A$2:$A$31</c:f>
              <c:strCache>
                <c:ptCount val="30"/>
                <c:pt idx="0">
                  <c:v> Буйский</c:v>
                </c:pt>
                <c:pt idx="1">
                  <c:v> г. Буй</c:v>
                </c:pt>
                <c:pt idx="2">
                  <c:v> г. Галич </c:v>
                </c:pt>
                <c:pt idx="3">
                  <c:v> г. Кострома</c:v>
                </c:pt>
                <c:pt idx="4">
                  <c:v> г. Мантурово</c:v>
                </c:pt>
                <c:pt idx="5">
                  <c:v> Вохомский</c:v>
                </c:pt>
                <c:pt idx="6">
                  <c:v> Галичский</c:v>
                </c:pt>
                <c:pt idx="7">
                  <c:v> Кадыйский </c:v>
                </c:pt>
                <c:pt idx="8">
                  <c:v> Макарьевский</c:v>
                </c:pt>
                <c:pt idx="9">
                  <c:v> г. Нея и Нейский р-н</c:v>
                </c:pt>
                <c:pt idx="10">
                  <c:v> Островский</c:v>
                </c:pt>
                <c:pt idx="11">
                  <c:v> Поназыревский</c:v>
                </c:pt>
                <c:pt idx="12">
                  <c:v> Пыщугский</c:v>
                </c:pt>
                <c:pt idx="13">
                  <c:v> Сусанинский</c:v>
                </c:pt>
                <c:pt idx="14">
                  <c:v> Шарьинскиq</c:v>
                </c:pt>
                <c:pt idx="15">
                  <c:v> г. Волгореченск</c:v>
                </c:pt>
                <c:pt idx="16">
                  <c:v> г. Шарья</c:v>
                </c:pt>
                <c:pt idx="17">
                  <c:v> Антроповский</c:v>
                </c:pt>
                <c:pt idx="18">
                  <c:v> Парфеньевский</c:v>
                </c:pt>
                <c:pt idx="19">
                  <c:v> Октябрьский</c:v>
                </c:pt>
                <c:pt idx="20">
                  <c:v> Солигаличский</c:v>
                </c:pt>
                <c:pt idx="21">
                  <c:v> Судиславский</c:v>
                </c:pt>
                <c:pt idx="22">
                  <c:v> Павинский</c:v>
                </c:pt>
                <c:pt idx="23">
                  <c:v> Кологривский</c:v>
                </c:pt>
                <c:pt idx="24">
                  <c:v> г. Нерехта и Нерехтский р-н</c:v>
                </c:pt>
                <c:pt idx="25">
                  <c:v> Межевской</c:v>
                </c:pt>
                <c:pt idx="26">
                  <c:v> Красносельский</c:v>
                </c:pt>
                <c:pt idx="27">
                  <c:v> Чухломский</c:v>
                </c:pt>
                <c:pt idx="28">
                  <c:v> Мантуровский</c:v>
                </c:pt>
                <c:pt idx="29">
                  <c:v> Костромской</c:v>
                </c:pt>
              </c:strCache>
            </c:strRef>
          </c:cat>
          <c:val>
            <c:numRef>
              <c:f>Лист1!$C$2:$C$31</c:f>
              <c:numCache>
                <c:formatCode>General</c:formatCode>
                <c:ptCount val="30"/>
                <c:pt idx="28" formatCode="#,##0.00;[Red]\-#,##0.00">
                  <c:v>11.356068263399839</c:v>
                </c:pt>
                <c:pt idx="29" formatCode="#,##0.00;[Red]\-#,##0.00">
                  <c:v>43.784689645494275</c:v>
                </c:pt>
              </c:numCache>
            </c:numRef>
          </c:val>
        </c:ser>
        <c:gapWidth val="0"/>
        <c:overlap val="71"/>
        <c:axId val="56104064"/>
        <c:axId val="56105600"/>
      </c:barChart>
      <c:catAx>
        <c:axId val="56104064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56105600"/>
        <c:crosses val="autoZero"/>
        <c:auto val="1"/>
        <c:lblAlgn val="ctr"/>
        <c:lblOffset val="100"/>
      </c:catAx>
      <c:valAx>
        <c:axId val="56105600"/>
        <c:scaling>
          <c:orientation val="minMax"/>
        </c:scaling>
        <c:axPos val="l"/>
        <c:majorGridlines/>
        <c:numFmt formatCode="#,##0.00;[Red]\-#,##0.00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56104064"/>
        <c:crosses val="autoZero"/>
        <c:crossBetween val="between"/>
      </c:valAx>
    </c:plotArea>
    <c:legend>
      <c:legendPos val="t"/>
      <c:legendEntry>
        <c:idx val="1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ayout>
        <c:manualLayout>
          <c:xMode val="edge"/>
          <c:yMode val="edge"/>
          <c:x val="2.5215104939481314E-2"/>
          <c:y val="1.6410141553622613E-2"/>
          <c:w val="0.96586597235831584"/>
          <c:h val="0.1072859305648577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Муниципальные образования, соблюдающие установленные нормативы (≤1)</c:v>
                </c:pt>
              </c:strCache>
            </c:strRef>
          </c:tx>
          <c:dLbls>
            <c:txPr>
              <a:bodyPr rot="-4440000"/>
              <a:lstStyle/>
              <a:p>
                <a:pPr>
                  <a:defRPr sz="800" b="1"/>
                </a:pPr>
                <a:endParaRPr lang="ru-RU"/>
              </a:p>
            </c:txPr>
            <c:showVal val="1"/>
          </c:dLbls>
          <c:cat>
            <c:strRef>
              <c:f>Лист1!$A$2:$A$31</c:f>
              <c:strCache>
                <c:ptCount val="30"/>
                <c:pt idx="0">
                  <c:v>Волгореченск</c:v>
                </c:pt>
                <c:pt idx="1">
                  <c:v>Кадыйский</c:v>
                </c:pt>
                <c:pt idx="2">
                  <c:v>Буй</c:v>
                </c:pt>
                <c:pt idx="3">
                  <c:v>Галич</c:v>
                </c:pt>
                <c:pt idx="4">
                  <c:v>Мантурово</c:v>
                </c:pt>
                <c:pt idx="5">
                  <c:v>Красносельский</c:v>
                </c:pt>
                <c:pt idx="6">
                  <c:v>Шарья</c:v>
                </c:pt>
                <c:pt idx="7">
                  <c:v>Нерехта</c:v>
                </c:pt>
                <c:pt idx="8">
                  <c:v>Антроповский</c:v>
                </c:pt>
                <c:pt idx="9">
                  <c:v>Солигаличский</c:v>
                </c:pt>
                <c:pt idx="10">
                  <c:v>Островский</c:v>
                </c:pt>
                <c:pt idx="11">
                  <c:v>Макарьевский</c:v>
                </c:pt>
                <c:pt idx="12">
                  <c:v>Кострома</c:v>
                </c:pt>
                <c:pt idx="13">
                  <c:v>Судиславский</c:v>
                </c:pt>
                <c:pt idx="14">
                  <c:v>Нея</c:v>
                </c:pt>
                <c:pt idx="15">
                  <c:v>Буйский</c:v>
                </c:pt>
                <c:pt idx="16">
                  <c:v>Вохомский</c:v>
                </c:pt>
                <c:pt idx="17">
                  <c:v>Парфеньевский</c:v>
                </c:pt>
                <c:pt idx="18">
                  <c:v>Поназыревский</c:v>
                </c:pt>
                <c:pt idx="19">
                  <c:v>Костромской</c:v>
                </c:pt>
                <c:pt idx="20">
                  <c:v>Чухломский</c:v>
                </c:pt>
                <c:pt idx="21">
                  <c:v>Шарьинский</c:v>
                </c:pt>
                <c:pt idx="22">
                  <c:v>Октябрьский</c:v>
                </c:pt>
                <c:pt idx="23">
                  <c:v>Галичский</c:v>
                </c:pt>
                <c:pt idx="24">
                  <c:v>Сусанинский</c:v>
                </c:pt>
                <c:pt idx="25">
                  <c:v>Мантуровский</c:v>
                </c:pt>
                <c:pt idx="26">
                  <c:v>Кологривский</c:v>
                </c:pt>
                <c:pt idx="27">
                  <c:v>Пыщугский</c:v>
                </c:pt>
                <c:pt idx="28">
                  <c:v>Павинский</c:v>
                </c:pt>
                <c:pt idx="29">
                  <c:v>Межевской</c:v>
                </c:pt>
              </c:strCache>
            </c:strRef>
          </c:cat>
          <c:val>
            <c:numRef>
              <c:f>Лист1!$B$2:$B$31</c:f>
              <c:numCache>
                <c:formatCode>0.00</c:formatCode>
                <c:ptCount val="30"/>
                <c:pt idx="0">
                  <c:v>0</c:v>
                </c:pt>
                <c:pt idx="1">
                  <c:v>0.93563545111340274</c:v>
                </c:pt>
                <c:pt idx="2">
                  <c:v>0.95875377936945549</c:v>
                </c:pt>
                <c:pt idx="3">
                  <c:v>0.99586565259955284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Муниципальные образования, не соблюдающие установленные нормативы (&gt;1)</c:v>
                </c:pt>
              </c:strCache>
            </c:strRef>
          </c:tx>
          <c:dLbls>
            <c:txPr>
              <a:bodyPr rot="-4440000"/>
              <a:lstStyle/>
              <a:p>
                <a:pPr>
                  <a:defRPr sz="800" b="1"/>
                </a:pPr>
                <a:endParaRPr lang="ru-RU"/>
              </a:p>
            </c:txPr>
            <c:showVal val="1"/>
          </c:dLbls>
          <c:cat>
            <c:strRef>
              <c:f>Лист1!$A$2:$A$31</c:f>
              <c:strCache>
                <c:ptCount val="30"/>
                <c:pt idx="0">
                  <c:v>Волгореченск</c:v>
                </c:pt>
                <c:pt idx="1">
                  <c:v>Кадыйский</c:v>
                </c:pt>
                <c:pt idx="2">
                  <c:v>Буй</c:v>
                </c:pt>
                <c:pt idx="3">
                  <c:v>Галич</c:v>
                </c:pt>
                <c:pt idx="4">
                  <c:v>Мантурово</c:v>
                </c:pt>
                <c:pt idx="5">
                  <c:v>Красносельский</c:v>
                </c:pt>
                <c:pt idx="6">
                  <c:v>Шарья</c:v>
                </c:pt>
                <c:pt idx="7">
                  <c:v>Нерехта</c:v>
                </c:pt>
                <c:pt idx="8">
                  <c:v>Антроповский</c:v>
                </c:pt>
                <c:pt idx="9">
                  <c:v>Солигаличский</c:v>
                </c:pt>
                <c:pt idx="10">
                  <c:v>Островский</c:v>
                </c:pt>
                <c:pt idx="11">
                  <c:v>Макарьевский</c:v>
                </c:pt>
                <c:pt idx="12">
                  <c:v>Кострома</c:v>
                </c:pt>
                <c:pt idx="13">
                  <c:v>Судиславский</c:v>
                </c:pt>
                <c:pt idx="14">
                  <c:v>Нея</c:v>
                </c:pt>
                <c:pt idx="15">
                  <c:v>Буйский</c:v>
                </c:pt>
                <c:pt idx="16">
                  <c:v>Вохомский</c:v>
                </c:pt>
                <c:pt idx="17">
                  <c:v>Парфеньевский</c:v>
                </c:pt>
                <c:pt idx="18">
                  <c:v>Поназыревский</c:v>
                </c:pt>
                <c:pt idx="19">
                  <c:v>Костромской</c:v>
                </c:pt>
                <c:pt idx="20">
                  <c:v>Чухломский</c:v>
                </c:pt>
                <c:pt idx="21">
                  <c:v>Шарьинский</c:v>
                </c:pt>
                <c:pt idx="22">
                  <c:v>Октябрьский</c:v>
                </c:pt>
                <c:pt idx="23">
                  <c:v>Галичский</c:v>
                </c:pt>
                <c:pt idx="24">
                  <c:v>Сусанинский</c:v>
                </c:pt>
                <c:pt idx="25">
                  <c:v>Мантуровский</c:v>
                </c:pt>
                <c:pt idx="26">
                  <c:v>Кологривский</c:v>
                </c:pt>
                <c:pt idx="27">
                  <c:v>Пыщугский</c:v>
                </c:pt>
                <c:pt idx="28">
                  <c:v>Павинский</c:v>
                </c:pt>
                <c:pt idx="29">
                  <c:v>Межевской</c:v>
                </c:pt>
              </c:strCache>
            </c:strRef>
          </c:cat>
          <c:val>
            <c:numRef>
              <c:f>Лист1!$C$2:$C$31</c:f>
              <c:numCache>
                <c:formatCode>General</c:formatCode>
                <c:ptCount val="30"/>
                <c:pt idx="4" formatCode="0.00">
                  <c:v>1.0089147137690284</c:v>
                </c:pt>
                <c:pt idx="5" formatCode="0.00">
                  <c:v>1.0129578977474472</c:v>
                </c:pt>
                <c:pt idx="6" formatCode="0.00">
                  <c:v>1.0319270203913262</c:v>
                </c:pt>
                <c:pt idx="7" formatCode="0.00">
                  <c:v>1.0391938555486098</c:v>
                </c:pt>
                <c:pt idx="8" formatCode="0.00">
                  <c:v>1.0567008802105495</c:v>
                </c:pt>
                <c:pt idx="9" formatCode="0.00">
                  <c:v>1.0687936582902851</c:v>
                </c:pt>
                <c:pt idx="10" formatCode="0.00">
                  <c:v>1.1181222021029098</c:v>
                </c:pt>
                <c:pt idx="11" formatCode="0.00">
                  <c:v>1.1303081580515975</c:v>
                </c:pt>
                <c:pt idx="12" formatCode="0.00">
                  <c:v>1.1318637456977498</c:v>
                </c:pt>
                <c:pt idx="13" formatCode="0.00">
                  <c:v>1.1714486874317531</c:v>
                </c:pt>
                <c:pt idx="14" formatCode="0.00">
                  <c:v>1.1931115719871837</c:v>
                </c:pt>
                <c:pt idx="15" formatCode="0.00">
                  <c:v>1.2035115842692599</c:v>
                </c:pt>
                <c:pt idx="16" formatCode="0.00">
                  <c:v>1.2066621594608309</c:v>
                </c:pt>
                <c:pt idx="17" formatCode="0.00">
                  <c:v>1.2680861416860993</c:v>
                </c:pt>
                <c:pt idx="18" formatCode="0.00">
                  <c:v>1.2748847307078532</c:v>
                </c:pt>
                <c:pt idx="19" formatCode="0.00">
                  <c:v>1.3209767689487315</c:v>
                </c:pt>
                <c:pt idx="20" formatCode="0.00">
                  <c:v>1.3683361102280989</c:v>
                </c:pt>
                <c:pt idx="21" formatCode="0.00">
                  <c:v>1.5280788100033635</c:v>
                </c:pt>
                <c:pt idx="22" formatCode="0.00">
                  <c:v>1.6282860780464321</c:v>
                </c:pt>
                <c:pt idx="23" formatCode="0.00">
                  <c:v>1.8093671849284461</c:v>
                </c:pt>
                <c:pt idx="24" formatCode="0.00">
                  <c:v>1.8582040345699209</c:v>
                </c:pt>
                <c:pt idx="25" formatCode="0.00">
                  <c:v>1.9205644930198098</c:v>
                </c:pt>
                <c:pt idx="26" formatCode="0.00">
                  <c:v>1.9809681021861159</c:v>
                </c:pt>
                <c:pt idx="27" formatCode="0.00">
                  <c:v>2.1985212442526398</c:v>
                </c:pt>
                <c:pt idx="28" formatCode="0.00">
                  <c:v>2.2908055309008937</c:v>
                </c:pt>
                <c:pt idx="29" formatCode="0.00">
                  <c:v>3.1811165901860887</c:v>
                </c:pt>
              </c:numCache>
            </c:numRef>
          </c:val>
        </c:ser>
        <c:gapWidth val="0"/>
        <c:overlap val="47"/>
        <c:axId val="70931968"/>
        <c:axId val="70933504"/>
      </c:barChart>
      <c:catAx>
        <c:axId val="70931968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70933504"/>
        <c:crosses val="autoZero"/>
        <c:auto val="1"/>
        <c:lblAlgn val="ctr"/>
        <c:lblOffset val="100"/>
      </c:catAx>
      <c:valAx>
        <c:axId val="70933504"/>
        <c:scaling>
          <c:orientation val="minMax"/>
        </c:scaling>
        <c:axPos val="l"/>
        <c:majorGridlines/>
        <c:numFmt formatCode="0.00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7093196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4.9455930833523475E-2"/>
          <c:y val="1.6666550015397984E-2"/>
          <c:w val="0.90837406183695157"/>
          <c:h val="0.11518598295025063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A2A9D-2BCF-41E7-A333-493E41715F48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FD99-BADA-4FC4-BBDE-675702700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.jpeg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428736"/>
            <a:ext cx="8572560" cy="335758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качества организации бюджетного процесса в </a:t>
            </a: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муниципальных районах и городских округах Костромской области</a:t>
            </a:r>
            <a:endParaRPr lang="ru-RU" sz="4000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14356"/>
            <a:ext cx="8572560" cy="714380"/>
          </a:xfrm>
        </p:spPr>
        <p:txBody>
          <a:bodyPr>
            <a:normAutofit fontScale="62500" lnSpcReduction="20000"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Рейтинг муниципальных районов (городского округа) по результатам оценки качества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 итогам 2010 года</a:t>
            </a:r>
          </a:p>
          <a:p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736"/>
            <a:ext cx="8786874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14356"/>
            <a:ext cx="8572560" cy="571504"/>
          </a:xfrm>
        </p:spPr>
        <p:txBody>
          <a:bodyPr>
            <a:normAutofit fontScale="40000" lnSpcReduction="20000"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Рейтинг муниципальных районов (городского округа) по результатам оценки качества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4000" b="1" i="1" dirty="0" smtClean="0">
              <a:solidFill>
                <a:schemeClr val="tx1"/>
              </a:solidFill>
            </a:endParaRPr>
          </a:p>
          <a:p>
            <a:r>
              <a:rPr lang="ru-RU" sz="4000" b="1" i="1" dirty="0" smtClean="0">
                <a:solidFill>
                  <a:schemeClr val="tx1"/>
                </a:solidFill>
              </a:rPr>
              <a:t>1 группа (Показатели соблюдения ограничений, установленных  БК РФ) по итогам 2010 года</a:t>
            </a:r>
            <a:endParaRPr lang="ru-RU" sz="4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8572560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14356"/>
            <a:ext cx="8572560" cy="571504"/>
          </a:xfrm>
        </p:spPr>
        <p:txBody>
          <a:bodyPr>
            <a:normAutofit fontScale="32500" lnSpcReduction="20000"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Рейтинг муниципальных районов (городского округа) по результатам оценки качества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4000" b="1" i="1" dirty="0" smtClean="0">
              <a:solidFill>
                <a:schemeClr val="tx1"/>
              </a:solidFill>
            </a:endParaRPr>
          </a:p>
          <a:p>
            <a:r>
              <a:rPr lang="ru-RU" sz="4000" b="1" i="1" dirty="0" smtClean="0">
                <a:solidFill>
                  <a:schemeClr val="tx1"/>
                </a:solidFill>
              </a:rPr>
              <a:t>2 группа (Показатели управления задолженностью (кредиторской задолженностью ) по итогам 2010 года</a:t>
            </a:r>
          </a:p>
          <a:p>
            <a:endParaRPr lang="ru-RU" sz="4000" b="1" i="1" dirty="0" smtClean="0">
              <a:solidFill>
                <a:schemeClr val="tx1"/>
              </a:solidFill>
            </a:endParaRPr>
          </a:p>
          <a:p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00174"/>
            <a:ext cx="8572560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14356"/>
            <a:ext cx="8572560" cy="571504"/>
          </a:xfrm>
        </p:spPr>
        <p:txBody>
          <a:bodyPr>
            <a:normAutofit fontScale="40000" lnSpcReduction="20000"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Рейтинг муниципальных районов (городского округа) по результатам оценки качества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4000" b="1" i="1" dirty="0" smtClean="0">
              <a:solidFill>
                <a:schemeClr val="tx1"/>
              </a:solidFill>
            </a:endParaRPr>
          </a:p>
          <a:p>
            <a:r>
              <a:rPr lang="ru-RU" sz="4000" b="1" i="1" dirty="0" smtClean="0">
                <a:solidFill>
                  <a:schemeClr val="tx1"/>
                </a:solidFill>
              </a:rPr>
              <a:t>3 группа (Показатели управления доходами) по итогам 2010 года</a:t>
            </a:r>
          </a:p>
          <a:p>
            <a:endParaRPr lang="ru-RU" sz="4000" b="1" i="1" dirty="0" smtClean="0">
              <a:solidFill>
                <a:schemeClr val="tx1"/>
              </a:solidFill>
            </a:endParaRPr>
          </a:p>
          <a:p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357298"/>
            <a:ext cx="8786874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14356"/>
            <a:ext cx="8572560" cy="571504"/>
          </a:xfrm>
        </p:spPr>
        <p:txBody>
          <a:bodyPr>
            <a:normAutofit fontScale="40000" lnSpcReduction="20000"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Рейтинг муниципальных районов (городского округа) по результатам оценки качества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r>
              <a:rPr lang="ru-RU" sz="4000" b="1" i="1" dirty="0" smtClean="0">
                <a:solidFill>
                  <a:schemeClr val="tx1"/>
                </a:solidFill>
              </a:rPr>
              <a:t>4 группа (Показатели управления расходами) по итогам 2010 года</a:t>
            </a:r>
          </a:p>
          <a:p>
            <a:endParaRPr lang="ru-RU" sz="4000" b="1" i="1" dirty="0" smtClean="0">
              <a:solidFill>
                <a:schemeClr val="tx1"/>
              </a:solidFill>
            </a:endParaRPr>
          </a:p>
          <a:p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736"/>
            <a:ext cx="8715436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14356"/>
            <a:ext cx="8572560" cy="714380"/>
          </a:xfrm>
        </p:spPr>
        <p:txBody>
          <a:bodyPr>
            <a:normAutofit fontScale="32500" lnSpcReduction="20000"/>
          </a:bodyPr>
          <a:lstStyle/>
          <a:p>
            <a:r>
              <a:rPr lang="ru-RU" sz="43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Рейтинг муниципальных районов (городского округа) по результатам оценки качества</a:t>
            </a:r>
            <a:r>
              <a:rPr lang="ru-RU" sz="43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4300" b="1" i="1" dirty="0" smtClean="0">
              <a:solidFill>
                <a:schemeClr val="tx1"/>
              </a:solidFill>
            </a:endParaRPr>
          </a:p>
          <a:p>
            <a:r>
              <a:rPr lang="ru-RU" sz="4300" b="1" i="1" dirty="0" smtClean="0">
                <a:solidFill>
                  <a:schemeClr val="tx1"/>
                </a:solidFill>
              </a:rPr>
              <a:t>5 группа (Показатели, характеризующие состояние нормативной правовой базы МО) по итогам 2010 года</a:t>
            </a:r>
          </a:p>
          <a:p>
            <a:endParaRPr lang="ru-RU" sz="4000" b="1" i="1" dirty="0" smtClean="0">
              <a:solidFill>
                <a:schemeClr val="tx1"/>
              </a:solidFill>
            </a:endParaRPr>
          </a:p>
          <a:p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8715436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14356"/>
            <a:ext cx="8572560" cy="571504"/>
          </a:xfrm>
        </p:spPr>
        <p:txBody>
          <a:bodyPr>
            <a:normAutofit fontScale="92500" lnSpcReduction="10000"/>
          </a:bodyPr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Картограмма результатов оценки по итогам 2010 года 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«Итоговая оценка»</a:t>
            </a:r>
            <a:endParaRPr lang="ru-RU" sz="1600" b="1" i="1" dirty="0" smtClean="0">
              <a:solidFill>
                <a:schemeClr val="tx1"/>
              </a:solidFill>
            </a:endParaRPr>
          </a:p>
          <a:p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40880"/>
            <a:ext cx="8501122" cy="5131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85794"/>
            <a:ext cx="8572560" cy="1000132"/>
          </a:xfrm>
        </p:spPr>
        <p:txBody>
          <a:bodyPr>
            <a:normAutofit fontScale="55000" lnSpcReduction="20000"/>
          </a:bodyPr>
          <a:lstStyle/>
          <a:p>
            <a:r>
              <a:rPr lang="ru-RU" sz="4000" b="1" i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Предпосылки создания системы мониторинга и оценки качества организации бюджетного процесса в субъектах Российской Федерации и муниципальных образованиях</a:t>
            </a:r>
          </a:p>
          <a:p>
            <a:endParaRPr lang="ru-RU" sz="4000" b="1" i="1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14283" y="2205038"/>
            <a:ext cx="8715435" cy="3200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509" tIns="45756" rIns="91509" bIns="45756">
            <a:spAutoFit/>
          </a:bodyPr>
          <a:lstStyle/>
          <a:p>
            <a:pPr indent="358775" algn="just" defTabSz="801688">
              <a:spcAft>
                <a:spcPct val="11000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Задача создания системы мониторинга и оценки качества организации бюджетного процесса в субъектах Российской Федерации поставлена Президентом Российской Федерации в Бюджетном послании Федеральному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Собранию;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indent="358775" algn="just" defTabSz="801688">
              <a:spcAft>
                <a:spcPct val="11000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Создание системы предусмотрено Концепцией межбюджетных отношений и организации бюджетного процесса в субъектах Российской Федерации и муниципальных образованиях до 2013 года, одобренной распоряжением Правительства Российской Федерации от 8 августа 2009 г.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№ 1123-р.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85794"/>
            <a:ext cx="8572560" cy="1500198"/>
          </a:xfrm>
        </p:spPr>
        <p:txBody>
          <a:bodyPr>
            <a:normAutofit fontScale="40000" lnSpcReduction="20000"/>
          </a:bodyPr>
          <a:lstStyle/>
          <a:p>
            <a:r>
              <a:rPr lang="ru-RU" sz="5500" b="1" i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Действующая система мониторинга соблюдения муниципальными образованиями  Костромской области требований Бюджетного кодекса и качества управления бюджетами муниципальных образований Костромской области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14283" y="2205038"/>
            <a:ext cx="8715435" cy="4001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509" tIns="45756" rIns="91509" bIns="45756">
            <a:spAutoFit/>
          </a:bodyPr>
          <a:lstStyle/>
          <a:p>
            <a:pPr indent="358775" algn="just" defTabSz="801688">
              <a:spcAft>
                <a:spcPct val="11000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95288" y="2349501"/>
            <a:ext cx="8497887" cy="23360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509" tIns="45756" rIns="91509" bIns="45756">
            <a:spAutoFit/>
          </a:bodyPr>
          <a:lstStyle/>
          <a:p>
            <a:pPr indent="358775" algn="just" defTabSz="801688">
              <a:spcAft>
                <a:spcPct val="11000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Департамента финансов Костромской области от 16 июля 2010 года №38 «О порядке проведения мониторинга соблюдения отдельных требований бюджетного законодательства муниципальными районами и городскими округами Костромской области»</a:t>
            </a:r>
          </a:p>
          <a:p>
            <a:pPr indent="358775" algn="just" defTabSz="801688">
              <a:spcAft>
                <a:spcPct val="11000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Приказ Департамента финансов Костромской области от 21 января 2011 года №9 «О методике проведения оценки качества организации и осуществления бюджетного процесса в муниципальных районах и городских округах Костромской области»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28596" y="4929198"/>
            <a:ext cx="8497887" cy="6464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509" tIns="45756" rIns="91509" bIns="45756">
            <a:spAutoFit/>
          </a:bodyPr>
          <a:lstStyle/>
          <a:p>
            <a:pPr indent="358775" algn="just" defTabSz="801688">
              <a:spcAft>
                <a:spcPct val="11000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Результаты мониторинга размещаются на официальном сайте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Департамента финансов Костромской области</a:t>
            </a: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200" b="1" i="1" dirty="0" smtClean="0">
                <a:latin typeface="Arial" charset="0"/>
                <a:cs typeface="Arial" charset="0"/>
              </a:rPr>
              <a:t>Перспектива развития оценки качества организации и осуществления бюджетного процесса в муниципальных районах и городских округах Костромской области</a:t>
            </a:r>
            <a:endParaRPr lang="ru-RU" sz="22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2143117"/>
          <a:ext cx="8501121" cy="4429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9437"/>
                <a:gridCol w="1525842"/>
                <a:gridCol w="1525842"/>
              </a:tblGrid>
              <a:tr h="73216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Направления оценки организации качества бюджетного процесса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Годовая оценка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Оперативная оценка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3106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Соблюдение</a:t>
                      </a:r>
                      <a:r>
                        <a:rPr lang="ru-RU" sz="1400" baseline="0" dirty="0" smtClean="0"/>
                        <a:t> ограничений, установленных Бюджетным кодексом Российской Федерации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4974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Управление задолженностью (кредиторской задолженностью) консолидированного</a:t>
                      </a:r>
                      <a:r>
                        <a:rPr lang="ru-RU" sz="1400" baseline="0" dirty="0" smtClean="0"/>
                        <a:t> бюджета муниципального района (бюджета городского округа) Костромской области</a:t>
                      </a:r>
                      <a:endParaRPr lang="ru-RU" sz="14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963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Управление доходами консолидированного</a:t>
                      </a:r>
                      <a:r>
                        <a:rPr lang="ru-RU" sz="1400" baseline="0" dirty="0" smtClean="0"/>
                        <a:t> бюджета муниципального образования Костромской области</a:t>
                      </a:r>
                      <a:endParaRPr lang="ru-RU" sz="14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57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Управление  расходами консолидированного</a:t>
                      </a:r>
                      <a:r>
                        <a:rPr lang="ru-RU" sz="1400" baseline="0" dirty="0" smtClean="0"/>
                        <a:t> бюджета муниципального образования Костромской области</a:t>
                      </a:r>
                      <a:endParaRPr lang="ru-RU" sz="14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6841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Состояние нормативной правовой</a:t>
                      </a:r>
                      <a:r>
                        <a:rPr lang="ru-RU" sz="1400" baseline="0" dirty="0" smtClean="0"/>
                        <a:t> базы муниципального образования Костромской области в сфере бюджетного законодательства и степень прозрачности бюджетного процесса в муниципальном образовании</a:t>
                      </a:r>
                      <a:endParaRPr lang="ru-RU" sz="14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-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1239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Итого:</a:t>
                      </a:r>
                      <a:endParaRPr lang="ru-RU" sz="14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23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7158" y="1571612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Методика проведения оценки качества организации и осуществления бюджетного процесса в муниципальных районах и городских округах Костромской области»</a:t>
            </a:r>
            <a:endParaRPr lang="ru-RU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1800" b="1" i="1" dirty="0" smtClean="0">
                <a:latin typeface="Arial" charset="0"/>
                <a:cs typeface="Arial" charset="0"/>
              </a:rPr>
              <a:t>Отношение объема муниципального долга к утвержденному общему годовому объему доходов бюджета</a:t>
            </a:r>
            <a:r>
              <a:rPr lang="en-US" sz="1800" b="1" i="1" dirty="0" smtClean="0">
                <a:latin typeface="Arial" charset="0"/>
                <a:cs typeface="Arial" charset="0"/>
              </a:rPr>
              <a:t> </a:t>
            </a:r>
            <a:r>
              <a:rPr lang="ru-RU" sz="1800" b="1" i="1" dirty="0" smtClean="0">
                <a:latin typeface="Arial" charset="0"/>
                <a:cs typeface="Arial" charset="0"/>
              </a:rPr>
              <a:t>муниципального образования без учёта объема безвозмездных поступлений и (или) поступлений налоговых доходов по дополнительным нормативам отчислений</a:t>
            </a:r>
            <a:r>
              <a:rPr lang="ru-RU" sz="2200" b="1" i="1" dirty="0" smtClean="0">
                <a:latin typeface="Arial" charset="0"/>
                <a:cs typeface="Arial" charset="0"/>
              </a:rPr>
              <a:t/>
            </a:r>
            <a:br>
              <a:rPr lang="ru-RU" sz="2200" b="1" i="1" dirty="0" smtClean="0">
                <a:latin typeface="Arial" charset="0"/>
                <a:cs typeface="Arial" charset="0"/>
              </a:rPr>
            </a:br>
            <a:endParaRPr lang="ru-RU" sz="22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Диаграмма 9"/>
          <p:cNvGraphicFramePr/>
          <p:nvPr/>
        </p:nvGraphicFramePr>
        <p:xfrm>
          <a:off x="285720" y="1857364"/>
          <a:ext cx="8572560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214446"/>
          </a:xfrm>
        </p:spPr>
        <p:txBody>
          <a:bodyPr>
            <a:noAutofit/>
          </a:bodyPr>
          <a:lstStyle/>
          <a:p>
            <a:r>
              <a:rPr lang="ru-RU" sz="1600" b="1" i="1" dirty="0" smtClean="0">
                <a:latin typeface="Arial" charset="0"/>
                <a:cs typeface="Arial" charset="0"/>
              </a:rPr>
              <a:t>Отношение дефицита бюджета муниципального образования к общему годовому объему доходов бюджета муниципального образования без учета объема безвозмездных поступлений и (или) поступлений налоговых доходов по дополнительным нормативам отчислений</a:t>
            </a:r>
            <a:endParaRPr lang="ru-RU" sz="16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Диаграмма 4"/>
          <p:cNvGraphicFramePr/>
          <p:nvPr/>
        </p:nvGraphicFramePr>
        <p:xfrm>
          <a:off x="357158" y="2000240"/>
          <a:ext cx="857256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71570"/>
          </a:xfrm>
        </p:spPr>
        <p:txBody>
          <a:bodyPr>
            <a:normAutofit/>
          </a:bodyPr>
          <a:lstStyle/>
          <a:p>
            <a:r>
              <a:rPr lang="ru-RU" sz="1200" b="1" i="1" dirty="0" smtClean="0">
                <a:latin typeface="Arial" charset="0"/>
                <a:cs typeface="Arial" charset="0"/>
              </a:rPr>
              <a:t/>
            </a:r>
            <a:br>
              <a:rPr lang="ru-RU" sz="1200" b="1" i="1" dirty="0" smtClean="0">
                <a:latin typeface="Arial" charset="0"/>
                <a:cs typeface="Arial" charset="0"/>
              </a:rPr>
            </a:br>
            <a:endParaRPr lang="ru-RU" sz="12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Диаграмма 3"/>
          <p:cNvGraphicFramePr/>
          <p:nvPr/>
        </p:nvGraphicFramePr>
        <p:xfrm>
          <a:off x="142844" y="1785926"/>
          <a:ext cx="8715436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785794"/>
            <a:ext cx="8643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latin typeface="Arial" charset="0"/>
                <a:ea typeface="+mj-ea"/>
                <a:cs typeface="Arial" charset="0"/>
              </a:rPr>
              <a:t>Отношение доли расходов на содержание органов местного самоуправления муниципального образования к установленному нормативу формирования данных расходов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714380"/>
          </a:xfrm>
        </p:spPr>
        <p:txBody>
          <a:bodyPr>
            <a:noAutofit/>
          </a:bodyPr>
          <a:lstStyle/>
          <a:p>
            <a:r>
              <a:rPr lang="ru-RU" sz="2000" b="1" i="1" dirty="0">
                <a:latin typeface="Arial" charset="0"/>
                <a:cs typeface="Arial" charset="0"/>
              </a:rPr>
              <a:t>Оценка качества организации бюджетного процесса </a:t>
            </a:r>
            <a:br>
              <a:rPr lang="ru-RU" sz="2000" b="1" i="1" dirty="0">
                <a:latin typeface="Arial" charset="0"/>
                <a:cs typeface="Arial" charset="0"/>
              </a:rPr>
            </a:br>
            <a:r>
              <a:rPr lang="ru-RU" sz="2000" b="1" i="1" dirty="0">
                <a:latin typeface="Arial" charset="0"/>
                <a:cs typeface="Arial" charset="0"/>
              </a:rPr>
              <a:t>в субъектах Российской Федерации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1285860"/>
            <a:ext cx="9144000" cy="7191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 vert="horz" wrap="square" lIns="80147" tIns="40074" rIns="80147" bIns="40074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Ежегодное составление рейтинга качества организации бюджетного процесса с разделением  муниципальных образований Костромской области на 3 группы </a:t>
            </a:r>
            <a:b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</a:b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в зависимости от полученных баллов: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857752" y="2214554"/>
            <a:ext cx="3962398" cy="646315"/>
          </a:xfrm>
          <a:prstGeom prst="rect">
            <a:avLst/>
          </a:prstGeom>
          <a:solidFill>
            <a:srgbClr val="92D050">
              <a:alpha val="49019"/>
            </a:srgb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</a:rPr>
              <a:t>с высоким качеством </a:t>
            </a:r>
            <a:br>
              <a:rPr lang="ru-RU" b="1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организации бюджетного процесса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857752" y="3286124"/>
            <a:ext cx="3890961" cy="646315"/>
          </a:xfrm>
          <a:prstGeom prst="rect">
            <a:avLst/>
          </a:prstGeom>
          <a:solidFill>
            <a:srgbClr val="FFFF00">
              <a:alpha val="27058"/>
            </a:srgb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smtClean="0">
                <a:latin typeface="Times New Roman" pitchFamily="18" charset="0"/>
              </a:rPr>
              <a:t>со средним качеством </a:t>
            </a:r>
            <a:r>
              <a:rPr lang="ru-RU" b="1" dirty="0">
                <a:latin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организации бюджетного процесса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857753" y="4286256"/>
            <a:ext cx="3857652" cy="646315"/>
          </a:xfrm>
          <a:prstGeom prst="rect">
            <a:avLst/>
          </a:prstGeom>
          <a:solidFill>
            <a:schemeClr val="accent6">
              <a:lumMod val="60000"/>
              <a:lumOff val="40000"/>
              <a:alpha val="69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dirty="0">
                <a:latin typeface="Times New Roman" pitchFamily="18" charset="0"/>
              </a:rPr>
              <a:t>с низким качеством </a:t>
            </a:r>
            <a:br>
              <a:rPr lang="ru-RU" b="1" dirty="0">
                <a:latin typeface="Times New Roman" pitchFamily="18" charset="0"/>
              </a:rPr>
            </a:br>
            <a:r>
              <a:rPr lang="ru-RU" b="1" dirty="0">
                <a:latin typeface="Times New Roman" pitchFamily="18" charset="0"/>
              </a:rPr>
              <a:t>организации бюджетного процесса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71736" y="2071678"/>
          <a:ext cx="1428760" cy="385081"/>
        </p:xfrm>
        <a:graphic>
          <a:graphicData uri="http://schemas.openxmlformats.org/presentationml/2006/ole">
            <p:oleObj spid="_x0000_s16386" name="Формула" r:id="rId3" imgW="647640" imgH="203040" progId="Equation.3">
              <p:embed/>
            </p:oleObj>
          </a:graphicData>
        </a:graphic>
      </p:graphicFrame>
      <p:graphicFrame>
        <p:nvGraphicFramePr>
          <p:cNvPr id="16387" name="Object 2"/>
          <p:cNvGraphicFramePr>
            <a:graphicFrameLocks noChangeAspect="1"/>
          </p:cNvGraphicFramePr>
          <p:nvPr/>
        </p:nvGraphicFramePr>
        <p:xfrm>
          <a:off x="1571604" y="3143248"/>
          <a:ext cx="2428892" cy="458221"/>
        </p:xfrm>
        <a:graphic>
          <a:graphicData uri="http://schemas.openxmlformats.org/presentationml/2006/ole">
            <p:oleObj spid="_x0000_s16387" name="Формула" r:id="rId4" imgW="927000" imgH="203040" progId="Equation.3">
              <p:embed/>
            </p:oleObj>
          </a:graphicData>
        </a:graphic>
      </p:graphicFrame>
      <p:graphicFrame>
        <p:nvGraphicFramePr>
          <p:cNvPr id="16388" name="Object 2"/>
          <p:cNvGraphicFramePr>
            <a:graphicFrameLocks noChangeAspect="1"/>
          </p:cNvGraphicFramePr>
          <p:nvPr/>
        </p:nvGraphicFramePr>
        <p:xfrm>
          <a:off x="2357422" y="4143380"/>
          <a:ext cx="1643073" cy="452425"/>
        </p:xfrm>
        <a:graphic>
          <a:graphicData uri="http://schemas.openxmlformats.org/presentationml/2006/ole">
            <p:oleObj spid="_x0000_s16388" name="Формула" r:id="rId5" imgW="634680" imgH="203040" progId="Equation.3">
              <p:embed/>
            </p:oleObj>
          </a:graphicData>
        </a:graphic>
      </p:graphicFrame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285720" y="3071810"/>
            <a:ext cx="8569325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285720" y="4071942"/>
            <a:ext cx="8569325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285720" y="5072074"/>
            <a:ext cx="8569325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6389" name="Object 2"/>
          <p:cNvGraphicFramePr>
            <a:graphicFrameLocks noChangeAspect="1"/>
          </p:cNvGraphicFramePr>
          <p:nvPr/>
        </p:nvGraphicFramePr>
        <p:xfrm>
          <a:off x="2571736" y="2571744"/>
          <a:ext cx="1401762" cy="385763"/>
        </p:xfrm>
        <a:graphic>
          <a:graphicData uri="http://schemas.openxmlformats.org/presentationml/2006/ole">
            <p:oleObj spid="_x0000_s16389" name="Формула" r:id="rId6" imgW="634680" imgH="203040" progId="Equation.3">
              <p:embed/>
            </p:oleObj>
          </a:graphicData>
        </a:graphic>
      </p:graphicFrame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1785918" y="3571876"/>
          <a:ext cx="2228850" cy="458788"/>
        </p:xfrm>
        <a:graphic>
          <a:graphicData uri="http://schemas.openxmlformats.org/presentationml/2006/ole">
            <p:oleObj spid="_x0000_s16390" name="Формула" r:id="rId7" imgW="850680" imgH="203040" progId="Equation.3">
              <p:embed/>
            </p:oleObj>
          </a:graphicData>
        </a:graphic>
      </p:graphicFrame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2357422" y="4572008"/>
          <a:ext cx="1446212" cy="452438"/>
        </p:xfrm>
        <a:graphic>
          <a:graphicData uri="http://schemas.openxmlformats.org/presentationml/2006/ole">
            <p:oleObj spid="_x0000_s16391" name="Формула" r:id="rId8" imgW="558720" imgH="203040" progId="Equation.3">
              <p:embed/>
            </p:oleObj>
          </a:graphicData>
        </a:graphic>
      </p:graphicFrame>
      <p:sp>
        <p:nvSpPr>
          <p:cNvPr id="23" name="Заголовок 1"/>
          <p:cNvSpPr txBox="1">
            <a:spLocks/>
          </p:cNvSpPr>
          <p:nvPr/>
        </p:nvSpPr>
        <p:spPr>
          <a:xfrm>
            <a:off x="0" y="2000240"/>
            <a:ext cx="150016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latin typeface="Arial" charset="0"/>
                <a:ea typeface="+mj-ea"/>
                <a:cs typeface="Arial" charset="0"/>
              </a:rPr>
              <a:t>г</a:t>
            </a:r>
            <a:r>
              <a:rPr kumimoji="0" lang="ru-RU" sz="1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одовая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 </a:t>
            </a:r>
            <a:r>
              <a:rPr kumimoji="0" lang="ru-RU" sz="1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оц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.</a:t>
            </a: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0" y="2428868"/>
            <a:ext cx="20002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оперативная </a:t>
            </a:r>
            <a:r>
              <a:rPr kumimoji="0" lang="ru-RU" sz="1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оц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. </a:t>
            </a:r>
          </a:p>
        </p:txBody>
      </p:sp>
      <p:sp>
        <p:nvSpPr>
          <p:cNvPr id="29" name="Выноска со стрелкой вправо 28"/>
          <p:cNvSpPr/>
          <p:nvPr/>
        </p:nvSpPr>
        <p:spPr>
          <a:xfrm>
            <a:off x="4143372" y="2214554"/>
            <a:ext cx="428628" cy="642942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47773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Выноска со стрелкой вправо 32"/>
          <p:cNvSpPr/>
          <p:nvPr/>
        </p:nvSpPr>
        <p:spPr>
          <a:xfrm>
            <a:off x="4143372" y="3214686"/>
            <a:ext cx="428628" cy="71438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47773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Выноска со стрелкой вправо 33"/>
          <p:cNvSpPr/>
          <p:nvPr/>
        </p:nvSpPr>
        <p:spPr>
          <a:xfrm>
            <a:off x="4143372" y="4214818"/>
            <a:ext cx="428628" cy="71438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47773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0" y="3071810"/>
            <a:ext cx="150016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latin typeface="Arial" charset="0"/>
                <a:ea typeface="+mj-ea"/>
                <a:cs typeface="Arial" charset="0"/>
              </a:rPr>
              <a:t>г</a:t>
            </a:r>
            <a:r>
              <a:rPr kumimoji="0" lang="ru-RU" sz="1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одовая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 </a:t>
            </a:r>
            <a:r>
              <a:rPr kumimoji="0" lang="ru-RU" sz="1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оц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.</a:t>
            </a: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0" y="4071942"/>
            <a:ext cx="150016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i="1" dirty="0">
                <a:latin typeface="Arial" charset="0"/>
                <a:ea typeface="+mj-ea"/>
                <a:cs typeface="Arial" charset="0"/>
              </a:rPr>
              <a:t>г</a:t>
            </a:r>
            <a:r>
              <a:rPr kumimoji="0" lang="ru-RU" sz="1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одовая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 </a:t>
            </a:r>
            <a:r>
              <a:rPr kumimoji="0" lang="ru-RU" sz="1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оц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.</a:t>
            </a:r>
          </a:p>
        </p:txBody>
      </p:sp>
      <p:sp>
        <p:nvSpPr>
          <p:cNvPr id="37" name="Заголовок 1"/>
          <p:cNvSpPr txBox="1">
            <a:spLocks/>
          </p:cNvSpPr>
          <p:nvPr/>
        </p:nvSpPr>
        <p:spPr>
          <a:xfrm>
            <a:off x="0" y="3500438"/>
            <a:ext cx="20002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оперативная </a:t>
            </a:r>
            <a:r>
              <a:rPr kumimoji="0" lang="ru-RU" sz="1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оц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. </a:t>
            </a:r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0" y="4429132"/>
            <a:ext cx="200023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оперативная </a:t>
            </a:r>
            <a:r>
              <a:rPr kumimoji="0" lang="ru-RU" sz="1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оц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. </a:t>
            </a:r>
          </a:p>
        </p:txBody>
      </p:sp>
      <p:graphicFrame>
        <p:nvGraphicFramePr>
          <p:cNvPr id="16393" name="Object 9"/>
          <p:cNvGraphicFramePr>
            <a:graphicFrameLocks noChangeAspect="1"/>
          </p:cNvGraphicFramePr>
          <p:nvPr/>
        </p:nvGraphicFramePr>
        <p:xfrm>
          <a:off x="2614613" y="5018088"/>
          <a:ext cx="3416300" cy="989012"/>
        </p:xfrm>
        <a:graphic>
          <a:graphicData uri="http://schemas.openxmlformats.org/presentationml/2006/ole">
            <p:oleObj spid="_x0000_s16393" name="Формула" r:id="rId9" imgW="1320480" imgH="444240" progId="Equation.3">
              <p:embed/>
            </p:oleObj>
          </a:graphicData>
        </a:graphic>
      </p:graphicFrame>
      <p:graphicFrame>
        <p:nvGraphicFramePr>
          <p:cNvPr id="16394" name="Object 2"/>
          <p:cNvGraphicFramePr>
            <a:graphicFrameLocks noChangeAspect="1"/>
          </p:cNvGraphicFramePr>
          <p:nvPr/>
        </p:nvGraphicFramePr>
        <p:xfrm>
          <a:off x="357158" y="6084888"/>
          <a:ext cx="8429684" cy="773112"/>
        </p:xfrm>
        <a:graphic>
          <a:graphicData uri="http://schemas.openxmlformats.org/presentationml/2006/ole">
            <p:oleObj spid="_x0000_s16394" name="Формула" r:id="rId10" imgW="4343400" imgH="406080" progId="Equation.3">
              <p:embed/>
            </p:oleObj>
          </a:graphicData>
        </a:graphic>
      </p:graphicFrame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85794"/>
            <a:ext cx="8572560" cy="714380"/>
          </a:xfrm>
        </p:spPr>
        <p:txBody>
          <a:bodyPr>
            <a:normAutofit fontScale="47500" lnSpcReduction="20000"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Результат оценки качества организации и осуществления бюджетного процесса в МР(ГО) Костромской области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 итогам 2010 года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1" y="1396998"/>
          <a:ext cx="8715434" cy="5254884"/>
        </p:xfrm>
        <a:graphic>
          <a:graphicData uri="http://schemas.openxmlformats.org/drawingml/2006/table">
            <a:tbl>
              <a:tblPr/>
              <a:tblGrid>
                <a:gridCol w="3101705"/>
                <a:gridCol w="1871243"/>
                <a:gridCol w="1871243"/>
                <a:gridCol w="1871243"/>
              </a:tblGrid>
              <a:tr h="3013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latin typeface="Verdana"/>
                        </a:rPr>
                        <a:t>Наименование муниципальных образований Костромской области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0">
                      <a:fgClr>
                        <a:srgbClr val="D3D3D3"/>
                      </a:fgClr>
                      <a:bgClr>
                        <a:srgbClr val="D3D3D3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latin typeface="Verdana"/>
                        </a:rPr>
                        <a:t>Итоговая оценка уровня качества ОиОБП 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0">
                      <a:fgClr>
                        <a:srgbClr val="D3D3D3"/>
                      </a:fgClr>
                      <a:bgClr>
                        <a:srgbClr val="D3D3D3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latin typeface="Verdana"/>
                        </a:rPr>
                        <a:t>Ранг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0">
                      <a:fgClr>
                        <a:srgbClr val="D3D3D3"/>
                      </a:fgClr>
                      <a:bgClr>
                        <a:srgbClr val="D3D3D3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latin typeface="Verdana"/>
                        </a:rPr>
                        <a:t>Степень качества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0">
                      <a:fgClr>
                        <a:srgbClr val="D3D3D3"/>
                      </a:fgClr>
                      <a:bgClr>
                        <a:srgbClr val="D3D3D3"/>
                      </a:bgClr>
                    </a:patt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г.Волгореченск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17,79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Парфеньевский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16,09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2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г. Шарья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15,71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3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г.Галич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14,86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4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г.Буй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14,86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5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Чухломской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14,57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6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Макарьевский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14,42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7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Островский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14,38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8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Мантуровский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14,05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9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Шарьинский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13,77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Октябрьский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13,73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11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г.Кострома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13,71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12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Муниципальный р-н г.Нея и Нейский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13,58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13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Красносельский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13,18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14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Галичский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13,15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15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Антроповский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12,93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16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г.Мантурово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12,86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17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Кадыйский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12,86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18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Вохомский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12,85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19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Судиславский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12,51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Буйский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12,43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21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Поназыревский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12,29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22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Пыщугский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12,26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23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Солигаличский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11,74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24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Муниципальный р-н г.Нерехта и Нерехтский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11,18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25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Кологривский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11,17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26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Павинский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10,95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27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Костромской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9,83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28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3,00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Межевской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9,54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29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3,00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latin typeface="Microsoft Sans Serif"/>
                        </a:rPr>
                        <a:t>Сусанинский муниципальный р-н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9,07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Microsoft Sans Serif"/>
                        </a:rPr>
                        <a:t>30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Microsoft Sans Serif"/>
                        </a:rPr>
                        <a:t>3,00</a:t>
                      </a:r>
                    </a:p>
                  </a:txBody>
                  <a:tcPr marL="4764" marR="4764" marT="4764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499</TotalTime>
  <Words>776</Words>
  <Application>Microsoft Office PowerPoint</Application>
  <PresentationFormat>Экран (4:3)</PresentationFormat>
  <Paragraphs>185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Формула</vt:lpstr>
      <vt:lpstr>Слайд 1</vt:lpstr>
      <vt:lpstr>Слайд 2</vt:lpstr>
      <vt:lpstr>Слайд 3</vt:lpstr>
      <vt:lpstr>Перспектива развития оценки качества организации и осуществления бюджетного процесса в муниципальных районах и городских округах Костромской области</vt:lpstr>
      <vt:lpstr>Отношение объема муниципального долга к утвержденному общему годовому объему доходов бюджета муниципального образования без учёта объема безвозмездных поступлений и (или) поступлений налоговых доходов по дополнительным нормативам отчислений </vt:lpstr>
      <vt:lpstr>Отношение дефицита бюджета муниципального образования к общему годовому объему доходов бюджета муниципального образования без учета объема безвозмездных поступлений и (или) поступлений налоговых доходов по дополнительным нормативам отчислений</vt:lpstr>
      <vt:lpstr> </vt:lpstr>
      <vt:lpstr>Оценка качества организации бюджетного процесса  в субъектах Российской Федерации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Департамент финансов Костромской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ДЕПАРТАМЕНТ ФИНАНСОВ КОСТРОМСКОЙ ОБЛАСТИ</dc:title>
  <dc:creator>Смирнова М.В.</dc:creator>
  <cp:lastModifiedBy>Смирнова М.В.</cp:lastModifiedBy>
  <cp:revision>75</cp:revision>
  <dcterms:created xsi:type="dcterms:W3CDTF">2011-03-23T11:09:12Z</dcterms:created>
  <dcterms:modified xsi:type="dcterms:W3CDTF">2011-04-20T05:38:40Z</dcterms:modified>
</cp:coreProperties>
</file>